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Marta Italics" panose="020B0604020202020204" charset="0"/>
      <p:regular r:id="rId4"/>
    </p:embeddedFont>
    <p:embeddedFont>
      <p:font typeface="Bodoni FLF Italics" panose="020B0604020202020204"/>
      <p:regular r:id="rId5"/>
    </p:embeddedFont>
    <p:embeddedFont>
      <p:font typeface="Raleway" panose="020B0604020202020204" charset="0"/>
      <p:regular r:id="rId6"/>
    </p:embeddedFont>
    <p:embeddedFont>
      <p:font typeface="Raleway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299253"/>
            <a:ext cx="3469308" cy="3260747"/>
          </a:xfrm>
          <a:prstGeom prst="rect">
            <a:avLst/>
          </a:prstGeom>
          <a:solidFill>
            <a:srgbClr val="F8DB7D"/>
          </a:solidFill>
        </p:spPr>
      </p:sp>
      <p:sp>
        <p:nvSpPr>
          <p:cNvPr id="3" name="Freeform 3"/>
          <p:cNvSpPr/>
          <p:nvPr/>
        </p:nvSpPr>
        <p:spPr>
          <a:xfrm>
            <a:off x="7434982" y="1379599"/>
            <a:ext cx="2955788" cy="5622401"/>
          </a:xfrm>
          <a:custGeom>
            <a:avLst/>
            <a:gdLst/>
            <a:ahLst/>
            <a:cxnLst/>
            <a:rect l="l" t="t" r="r" b="b"/>
            <a:pathLst>
              <a:path w="2955788" h="5622401">
                <a:moveTo>
                  <a:pt x="0" y="0"/>
                </a:moveTo>
                <a:lnTo>
                  <a:pt x="2955788" y="0"/>
                </a:lnTo>
                <a:lnTo>
                  <a:pt x="2955788" y="5622401"/>
                </a:lnTo>
                <a:lnTo>
                  <a:pt x="0" y="5622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157" r="-8969"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8027990" y="6490456"/>
            <a:ext cx="1769772" cy="1645269"/>
          </a:xfrm>
          <a:custGeom>
            <a:avLst/>
            <a:gdLst/>
            <a:ahLst/>
            <a:cxnLst/>
            <a:rect l="l" t="t" r="r" b="b"/>
            <a:pathLst>
              <a:path w="1769772" h="1645269">
                <a:moveTo>
                  <a:pt x="0" y="0"/>
                </a:moveTo>
                <a:lnTo>
                  <a:pt x="1769772" y="0"/>
                </a:lnTo>
                <a:lnTo>
                  <a:pt x="1769772" y="1645269"/>
                </a:lnTo>
                <a:lnTo>
                  <a:pt x="0" y="16452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1377" t="-18937" b="-1417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62350" y="0"/>
            <a:ext cx="3567617" cy="2321005"/>
            <a:chOff x="0" y="0"/>
            <a:chExt cx="4756823" cy="309467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87000"/>
            </a:blip>
            <a:srcRect l="28771" r="28766"/>
            <a:stretch>
              <a:fillRect/>
            </a:stretch>
          </p:blipFill>
          <p:spPr>
            <a:xfrm>
              <a:off x="0" y="0"/>
              <a:ext cx="4756823" cy="3094673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7294576" y="477295"/>
            <a:ext cx="3404984" cy="7762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Freeform 8"/>
          <p:cNvSpPr/>
          <p:nvPr/>
        </p:nvSpPr>
        <p:spPr>
          <a:xfrm>
            <a:off x="3575944" y="4762272"/>
            <a:ext cx="3554023" cy="2797728"/>
          </a:xfrm>
          <a:custGeom>
            <a:avLst/>
            <a:gdLst/>
            <a:ahLst/>
            <a:cxnLst/>
            <a:rect l="l" t="t" r="r" b="b"/>
            <a:pathLst>
              <a:path w="3554023" h="2797728">
                <a:moveTo>
                  <a:pt x="0" y="0"/>
                </a:moveTo>
                <a:lnTo>
                  <a:pt x="3554023" y="0"/>
                </a:lnTo>
                <a:lnTo>
                  <a:pt x="3554023" y="2797728"/>
                </a:lnTo>
                <a:lnTo>
                  <a:pt x="0" y="27977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05" t="-5427" r="-3364" b="-3806"/>
            </a:stretch>
          </a:blipFill>
        </p:spPr>
      </p:sp>
      <p:sp>
        <p:nvSpPr>
          <p:cNvPr id="9" name="Freeform 9"/>
          <p:cNvSpPr/>
          <p:nvPr/>
        </p:nvSpPr>
        <p:spPr>
          <a:xfrm rot="-3922459">
            <a:off x="4464732" y="6377582"/>
            <a:ext cx="387164" cy="387164"/>
          </a:xfrm>
          <a:custGeom>
            <a:avLst/>
            <a:gdLst/>
            <a:ahLst/>
            <a:cxnLst/>
            <a:rect l="l" t="t" r="r" b="b"/>
            <a:pathLst>
              <a:path w="387164" h="387164">
                <a:moveTo>
                  <a:pt x="0" y="0"/>
                </a:moveTo>
                <a:lnTo>
                  <a:pt x="387164" y="0"/>
                </a:lnTo>
                <a:lnTo>
                  <a:pt x="387164" y="387163"/>
                </a:lnTo>
                <a:lnTo>
                  <a:pt x="0" y="3871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84776" y="5534461"/>
            <a:ext cx="1274660" cy="955995"/>
          </a:xfrm>
          <a:custGeom>
            <a:avLst/>
            <a:gdLst/>
            <a:ahLst/>
            <a:cxnLst/>
            <a:rect l="l" t="t" r="r" b="b"/>
            <a:pathLst>
              <a:path w="1274660" h="955995">
                <a:moveTo>
                  <a:pt x="0" y="0"/>
                </a:moveTo>
                <a:lnTo>
                  <a:pt x="1274660" y="0"/>
                </a:lnTo>
                <a:lnTo>
                  <a:pt x="1274660" y="955995"/>
                </a:lnTo>
                <a:lnTo>
                  <a:pt x="0" y="9559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88384" y="6610256"/>
            <a:ext cx="648984" cy="783488"/>
          </a:xfrm>
          <a:custGeom>
            <a:avLst/>
            <a:gdLst/>
            <a:ahLst/>
            <a:cxnLst/>
            <a:rect l="l" t="t" r="r" b="b"/>
            <a:pathLst>
              <a:path w="648984" h="783488">
                <a:moveTo>
                  <a:pt x="0" y="0"/>
                </a:moveTo>
                <a:lnTo>
                  <a:pt x="648984" y="0"/>
                </a:lnTo>
                <a:lnTo>
                  <a:pt x="648984" y="783488"/>
                </a:lnTo>
                <a:lnTo>
                  <a:pt x="0" y="783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02819" y="533654"/>
            <a:ext cx="3420114" cy="632721"/>
          </a:xfrm>
          <a:custGeom>
            <a:avLst/>
            <a:gdLst/>
            <a:ahLst/>
            <a:cxnLst/>
            <a:rect l="l" t="t" r="r" b="b"/>
            <a:pathLst>
              <a:path w="3420114" h="632721">
                <a:moveTo>
                  <a:pt x="0" y="0"/>
                </a:moveTo>
                <a:lnTo>
                  <a:pt x="3420114" y="0"/>
                </a:lnTo>
                <a:lnTo>
                  <a:pt x="3420114" y="632721"/>
                </a:lnTo>
                <a:lnTo>
                  <a:pt x="0" y="632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7426880" y="5689516"/>
            <a:ext cx="2177212" cy="645885"/>
          </a:xfrm>
          <a:prstGeom prst="rect">
            <a:avLst/>
          </a:prstGeom>
          <a:solidFill>
            <a:srgbClr val="F8DB7D"/>
          </a:solidFill>
        </p:spPr>
      </p:sp>
      <p:sp>
        <p:nvSpPr>
          <p:cNvPr id="14" name="Freeform 14"/>
          <p:cNvSpPr/>
          <p:nvPr/>
        </p:nvSpPr>
        <p:spPr>
          <a:xfrm>
            <a:off x="200701" y="518704"/>
            <a:ext cx="3076597" cy="569170"/>
          </a:xfrm>
          <a:custGeom>
            <a:avLst/>
            <a:gdLst/>
            <a:ahLst/>
            <a:cxnLst/>
            <a:rect l="l" t="t" r="r" b="b"/>
            <a:pathLst>
              <a:path w="3076597" h="569170">
                <a:moveTo>
                  <a:pt x="0" y="0"/>
                </a:moveTo>
                <a:lnTo>
                  <a:pt x="3076597" y="0"/>
                </a:lnTo>
                <a:lnTo>
                  <a:pt x="3076597" y="569170"/>
                </a:lnTo>
                <a:lnTo>
                  <a:pt x="0" y="569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628" y="1112878"/>
            <a:ext cx="3134052" cy="617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59"/>
              </a:lnSpc>
            </a:pP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Servizio di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riferimento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A.P.S.P. Margherita Grazioli</a:t>
            </a:r>
          </a:p>
          <a:p>
            <a:pPr algn="just">
              <a:lnSpc>
                <a:spcPts val="800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759"/>
              </a:lnSpc>
            </a:pP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N.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posti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4</a:t>
            </a: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800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759"/>
              </a:lnSpc>
            </a:pP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Iter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di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accesso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presentazione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domanda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presso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il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Centro Diurno;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presa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in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carico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richiesta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valutazione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dell’idoneità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richiedente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ed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eventualmente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inserimento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nominativo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in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lista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di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attesa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alla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disponibilità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posto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viene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fissato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il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colloquio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conoscitivo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759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 algn="just"/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Costo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del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servizio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tariffa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stabilita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annualmente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dal Consiglio di Amministrazione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dell’APSP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Margherita Grazioli,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pari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 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€ 60,00 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(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giornalieri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)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compresa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1099" spc="65" dirty="0" smtClean="0">
                <a:solidFill>
                  <a:srgbClr val="000000"/>
                </a:solidFill>
                <a:latin typeface="Raleway"/>
              </a:rPr>
              <a:t>di </a:t>
            </a:r>
            <a:r>
              <a:rPr lang="en-US" sz="1099" spc="65" dirty="0" err="1" smtClean="0">
                <a:solidFill>
                  <a:srgbClr val="000000"/>
                </a:solidFill>
                <a:latin typeface="Raleway Bold"/>
              </a:rPr>
              <a:t>pasto</a:t>
            </a:r>
            <a:r>
              <a:rPr lang="en-US" sz="1099" spc="65" dirty="0" smtClean="0">
                <a:solidFill>
                  <a:srgbClr val="000000"/>
                </a:solidFill>
                <a:latin typeface="Raleway Bold"/>
              </a:rPr>
              <a:t>.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</a:t>
            </a:r>
            <a:endParaRPr lang="en-US" sz="1099" spc="65" dirty="0" smtClean="0">
              <a:solidFill>
                <a:srgbClr val="000000"/>
              </a:solidFill>
              <a:latin typeface="Raleway Bold"/>
            </a:endParaRPr>
          </a:p>
          <a:p>
            <a:pPr algn="just"/>
            <a:endParaRPr lang="en-US" sz="1099" spc="65" dirty="0">
              <a:solidFill>
                <a:srgbClr val="000000"/>
              </a:solidFill>
              <a:latin typeface="Raleway Bold"/>
            </a:endParaRPr>
          </a:p>
          <a:p>
            <a:pPr algn="just"/>
            <a:r>
              <a:rPr lang="it-IT" sz="1099" spc="65" dirty="0" smtClean="0">
                <a:solidFill>
                  <a:srgbClr val="000000"/>
                </a:solidFill>
                <a:latin typeface="Raleway"/>
              </a:rPr>
              <a:t>Il </a:t>
            </a:r>
            <a:r>
              <a:rPr lang="it-IT" sz="1099" spc="65" dirty="0">
                <a:solidFill>
                  <a:srgbClr val="000000"/>
                </a:solidFill>
                <a:latin typeface="Raleway"/>
              </a:rPr>
              <a:t>servizio di trasporto da e per il Centro Diurno verrà garantito solo in caso di disponibilità di posti sui mezzi adibiti al trasporto degli utenti convenzionati e solo alle persone residenti all’interno del bacino di utenza del Centro. </a:t>
            </a:r>
            <a:r>
              <a:rPr lang="it-IT" sz="1099" spc="65" dirty="0">
                <a:solidFill>
                  <a:srgbClr val="000000"/>
                </a:solidFill>
                <a:latin typeface="Raleway"/>
              </a:rPr>
              <a:t>In tutti gli altri casi, il Centro Diurno offre supporto per l'attivazione del servizio svolto da fornitore esterno, con costo a carico dell'utente.</a:t>
            </a: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614"/>
              </a:lnSpc>
            </a:pPr>
            <a:endParaRPr lang="en-US" sz="1000" spc="60" dirty="0">
              <a:solidFill>
                <a:srgbClr val="000000"/>
              </a:solidFill>
              <a:latin typeface="Raleway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070181" y="2898264"/>
            <a:ext cx="2703850" cy="1265532"/>
            <a:chOff x="0" y="0"/>
            <a:chExt cx="3605134" cy="1687377"/>
          </a:xfrm>
        </p:grpSpPr>
        <p:sp>
          <p:nvSpPr>
            <p:cNvPr id="17" name="TextBox 17"/>
            <p:cNvSpPr txBox="1"/>
            <p:nvPr/>
          </p:nvSpPr>
          <p:spPr>
            <a:xfrm>
              <a:off x="20878" y="0"/>
              <a:ext cx="3584256" cy="325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8"/>
                </a:lnSpc>
              </a:pPr>
              <a:r>
                <a:rPr lang="en-US" sz="1611" spc="386">
                  <a:solidFill>
                    <a:srgbClr val="444440"/>
                  </a:solidFill>
                  <a:latin typeface="Raleway Bold"/>
                </a:rPr>
                <a:t>CONTATTI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46045"/>
              <a:ext cx="3599414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0"/>
                </a:lnSpc>
              </a:pPr>
              <a:r>
                <a:rPr lang="en-US" sz="1300" spc="77">
                  <a:solidFill>
                    <a:srgbClr val="444440"/>
                  </a:solidFill>
                  <a:latin typeface="Raleway"/>
                </a:rPr>
                <a:t>Via della Resistenza, 61/F</a:t>
              </a:r>
            </a:p>
            <a:p>
              <a:pPr algn="ctr">
                <a:lnSpc>
                  <a:spcPts val="2080"/>
                </a:lnSpc>
              </a:pPr>
              <a:r>
                <a:rPr lang="en-US" sz="1300" spc="77">
                  <a:solidFill>
                    <a:srgbClr val="444440"/>
                  </a:solidFill>
                  <a:latin typeface="Raleway"/>
                </a:rPr>
                <a:t>38123 Trento (TN)</a:t>
              </a:r>
            </a:p>
            <a:p>
              <a:pPr algn="ctr">
                <a:lnSpc>
                  <a:spcPts val="2080"/>
                </a:lnSpc>
              </a:pPr>
              <a:r>
                <a:rPr lang="en-US" sz="1300" spc="77">
                  <a:solidFill>
                    <a:srgbClr val="444440"/>
                  </a:solidFill>
                  <a:latin typeface="Raleway"/>
                </a:rPr>
                <a:t>0461 818102</a:t>
              </a:r>
            </a:p>
            <a:p>
              <a:pPr algn="ctr">
                <a:lnSpc>
                  <a:spcPts val="2080"/>
                </a:lnSpc>
              </a:pPr>
              <a:r>
                <a:rPr lang="en-US" sz="1300" spc="77">
                  <a:solidFill>
                    <a:srgbClr val="444440"/>
                  </a:solidFill>
                  <a:latin typeface="Raleway"/>
                </a:rPr>
                <a:t>centrodiurno@apspgrazioli.it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9219" y="654898"/>
            <a:ext cx="2699561" cy="30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</a:pPr>
            <a:r>
              <a:rPr lang="en-US" sz="2000" spc="100">
                <a:solidFill>
                  <a:srgbClr val="704600"/>
                </a:solidFill>
                <a:latin typeface="Raleway"/>
              </a:rPr>
              <a:t>Posti a pagamento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23633" y="621681"/>
            <a:ext cx="2778486" cy="46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5"/>
              </a:lnSpc>
              <a:spcBef>
                <a:spcPct val="0"/>
              </a:spcBef>
            </a:pPr>
            <a:r>
              <a:rPr lang="en-US" sz="1600" spc="80">
                <a:solidFill>
                  <a:srgbClr val="895806"/>
                </a:solidFill>
                <a:latin typeface="Marta Bold Italics"/>
              </a:rPr>
              <a:t>A.P.S.P. Margherita Grazioli</a:t>
            </a:r>
          </a:p>
          <a:p>
            <a:pPr algn="ctr">
              <a:lnSpc>
                <a:spcPts val="1855"/>
              </a:lnSpc>
              <a:spcBef>
                <a:spcPct val="0"/>
              </a:spcBef>
            </a:pPr>
            <a:r>
              <a:rPr lang="en-US" sz="1600" spc="80">
                <a:solidFill>
                  <a:srgbClr val="895806"/>
                </a:solidFill>
                <a:latin typeface="Marta Bold Italics"/>
              </a:rPr>
              <a:t>Fraz. Povo - Trento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64286" y="6542588"/>
            <a:ext cx="915639" cy="236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380">
                <a:solidFill>
                  <a:srgbClr val="FF1616"/>
                </a:solidFill>
                <a:latin typeface="Glacial Indifference Bold"/>
              </a:rPr>
              <a:t>SIAMO QUI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32461" y="5797944"/>
            <a:ext cx="1766049" cy="38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795955"/>
                </a:solidFill>
                <a:latin typeface="Marta Italics"/>
              </a:rPr>
              <a:t>Centro Diurno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6174" y="444297"/>
            <a:ext cx="4449615" cy="3103408"/>
          </a:xfrm>
          <a:prstGeom prst="rect">
            <a:avLst/>
          </a:prstGeom>
          <a:solidFill>
            <a:srgbClr val="F8DB7D"/>
          </a:solidFill>
        </p:spPr>
      </p:sp>
      <p:sp>
        <p:nvSpPr>
          <p:cNvPr id="3" name="AutoShape 3"/>
          <p:cNvSpPr/>
          <p:nvPr/>
        </p:nvSpPr>
        <p:spPr>
          <a:xfrm>
            <a:off x="2636103" y="3375418"/>
            <a:ext cx="4164700" cy="1245624"/>
          </a:xfrm>
          <a:prstGeom prst="rect">
            <a:avLst/>
          </a:prstGeom>
          <a:solidFill>
            <a:srgbClr val="EDEDD9"/>
          </a:solidFill>
        </p:spPr>
      </p:sp>
      <p:sp>
        <p:nvSpPr>
          <p:cNvPr id="15" name="AutoShape 15"/>
          <p:cNvSpPr/>
          <p:nvPr/>
        </p:nvSpPr>
        <p:spPr>
          <a:xfrm>
            <a:off x="7107911" y="5356312"/>
            <a:ext cx="3603300" cy="822473"/>
          </a:xfrm>
          <a:prstGeom prst="rect">
            <a:avLst/>
          </a:prstGeom>
          <a:solidFill>
            <a:srgbClr val="F8DB7D"/>
          </a:solidFill>
        </p:spPr>
      </p:sp>
      <p:grpSp>
        <p:nvGrpSpPr>
          <p:cNvPr id="16" name="Group 16"/>
          <p:cNvGrpSpPr/>
          <p:nvPr/>
        </p:nvGrpSpPr>
        <p:grpSpPr>
          <a:xfrm>
            <a:off x="263218" y="4857748"/>
            <a:ext cx="1896784" cy="2232946"/>
            <a:chOff x="0" y="0"/>
            <a:chExt cx="2529045" cy="2977261"/>
          </a:xfrm>
        </p:grpSpPr>
        <p:sp>
          <p:nvSpPr>
            <p:cNvPr id="17" name="TextBox 17"/>
            <p:cNvSpPr txBox="1"/>
            <p:nvPr/>
          </p:nvSpPr>
          <p:spPr>
            <a:xfrm>
              <a:off x="16445" y="-57150"/>
              <a:ext cx="2512600" cy="469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599">
                  <a:solidFill>
                    <a:srgbClr val="444440"/>
                  </a:solidFill>
                  <a:latin typeface="Bodoni FLF Italics"/>
                </a:rPr>
                <a:t>Cos'è</a:t>
              </a:r>
            </a:p>
            <a:p>
              <a:pPr>
                <a:lnSpc>
                  <a:spcPts val="419"/>
                </a:lnSpc>
              </a:pPr>
              <a:endParaRPr lang="en-US" sz="1599">
                <a:solidFill>
                  <a:srgbClr val="444440"/>
                </a:solidFill>
                <a:latin typeface="Bodoni FLF Itali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5243"/>
              <a:ext cx="2498718" cy="2602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60"/>
                </a:lnSpc>
              </a:pPr>
              <a:r>
                <a:rPr lang="en-US" sz="1100" spc="65">
                  <a:solidFill>
                    <a:srgbClr val="444440"/>
                  </a:solidFill>
                  <a:latin typeface="Raleway"/>
                </a:rPr>
                <a:t>Servizio semiresidenziale socio-sanitario volto al mantenimento delle autonomie psicofisiche dell'anziano.</a:t>
              </a:r>
            </a:p>
            <a:p>
              <a:pPr algn="just">
                <a:lnSpc>
                  <a:spcPts val="1760"/>
                </a:lnSpc>
              </a:pPr>
              <a:r>
                <a:rPr lang="en-US" sz="1100" spc="65">
                  <a:solidFill>
                    <a:srgbClr val="444440"/>
                  </a:solidFill>
                  <a:latin typeface="Raleway"/>
                </a:rPr>
                <a:t>È un luogo di relazioni e di cura del sé; offre concreto sostegno alla rete famigliare.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9313125" y="6626984"/>
            <a:ext cx="946217" cy="463709"/>
          </a:xfrm>
          <a:custGeom>
            <a:avLst/>
            <a:gdLst/>
            <a:ahLst/>
            <a:cxnLst/>
            <a:rect l="l" t="t" r="r" b="b"/>
            <a:pathLst>
              <a:path w="946217" h="463709">
                <a:moveTo>
                  <a:pt x="0" y="0"/>
                </a:moveTo>
                <a:lnTo>
                  <a:pt x="946217" y="0"/>
                </a:lnTo>
                <a:lnTo>
                  <a:pt x="946217" y="463709"/>
                </a:lnTo>
                <a:lnTo>
                  <a:pt x="0" y="46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559781" y="6758380"/>
            <a:ext cx="1456296" cy="260313"/>
          </a:xfrm>
          <a:custGeom>
            <a:avLst/>
            <a:gdLst/>
            <a:ahLst/>
            <a:cxnLst/>
            <a:rect l="l" t="t" r="r" b="b"/>
            <a:pathLst>
              <a:path w="1456296" h="260313">
                <a:moveTo>
                  <a:pt x="0" y="0"/>
                </a:moveTo>
                <a:lnTo>
                  <a:pt x="1456296" y="0"/>
                </a:lnTo>
                <a:lnTo>
                  <a:pt x="1456296" y="260313"/>
                </a:lnTo>
                <a:lnTo>
                  <a:pt x="0" y="260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371263" y="1318707"/>
            <a:ext cx="3076597" cy="502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9"/>
              </a:lnSpc>
            </a:pP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Servizio di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riferimento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APSS – Cure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domiciliari</a:t>
            </a: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800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759"/>
              </a:lnSpc>
            </a:pP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N.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posti</a:t>
            </a:r>
            <a:r>
              <a:rPr lang="en-US" sz="1099" spc="65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1099" spc="65" smtClean="0">
                <a:solidFill>
                  <a:srgbClr val="000000"/>
                </a:solidFill>
                <a:latin typeface="Raleway Bold"/>
              </a:rPr>
              <a:t>26</a:t>
            </a:r>
            <a:endParaRPr lang="en-US" sz="1099" spc="65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800"/>
              </a:lnSpc>
            </a:pPr>
            <a:endParaRPr lang="en-US" sz="1099" spc="65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1759"/>
              </a:lnSpc>
            </a:pP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Iter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di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accesso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richiesta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proprio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Medico di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medicina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generale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/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assistente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sociale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presentazione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domanda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servizio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Cure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domiciliari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dell’Azienda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Sanitaria;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valutazione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da parte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dell'UVM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dell’idoneità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servizio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alla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disponibilità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posto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l'UVM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segnala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al Centro Diurno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il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nominativo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dell’utente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;</a:t>
            </a:r>
          </a:p>
          <a:p>
            <a:pPr marL="237490" lvl="1" indent="-118745" algn="just">
              <a:lnSpc>
                <a:spcPts val="1759"/>
              </a:lnSpc>
              <a:buFont typeface="Arial"/>
              <a:buChar char="•"/>
            </a:pP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il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coordinatore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contatta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l'interessato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per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fissare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il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colloquio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conoscitivo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>
              <a:lnSpc>
                <a:spcPts val="1760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759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759"/>
              </a:lnSpc>
            </a:pP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Costo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 del </a:t>
            </a:r>
            <a:r>
              <a:rPr lang="en-US" sz="1099" spc="65" dirty="0" err="1">
                <a:solidFill>
                  <a:srgbClr val="000000"/>
                </a:solidFill>
                <a:latin typeface="Raleway Bold"/>
              </a:rPr>
              <a:t>servizio</a:t>
            </a:r>
            <a:r>
              <a:rPr lang="en-US" sz="1099" spc="65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compartecipazione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in base al </a:t>
            </a:r>
            <a:r>
              <a:rPr lang="en-US" sz="1099" spc="65" dirty="0" err="1">
                <a:solidFill>
                  <a:srgbClr val="000000"/>
                </a:solidFill>
                <a:latin typeface="Raleway"/>
              </a:rPr>
              <a:t>coefficiente</a:t>
            </a:r>
            <a:r>
              <a:rPr lang="en-US" sz="1099" spc="65" dirty="0">
                <a:solidFill>
                  <a:srgbClr val="000000"/>
                </a:solidFill>
                <a:latin typeface="Raleway"/>
              </a:rPr>
              <a:t> ICEF.</a:t>
            </a:r>
          </a:p>
          <a:p>
            <a:pPr>
              <a:lnSpc>
                <a:spcPts val="1759"/>
              </a:lnSpc>
            </a:pPr>
            <a:endParaRPr lang="en-US" sz="1099" spc="65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796826" y="3454555"/>
            <a:ext cx="3869711" cy="103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80"/>
              </a:lnSpc>
            </a:pPr>
            <a:r>
              <a:rPr lang="en-US" sz="1300" spc="77">
                <a:solidFill>
                  <a:srgbClr val="704600"/>
                </a:solidFill>
                <a:latin typeface="Marta Italics"/>
              </a:rPr>
              <a:t>L'insieme delle proposte è finalizzato ad accompagnare l'anziano in un percorso di sostegno al benessere personale in un clima familiare e confortevole.</a:t>
            </a:r>
          </a:p>
        </p:txBody>
      </p:sp>
      <p:sp>
        <p:nvSpPr>
          <p:cNvPr id="23" name="Freeform 23"/>
          <p:cNvSpPr/>
          <p:nvPr/>
        </p:nvSpPr>
        <p:spPr>
          <a:xfrm>
            <a:off x="7371263" y="444297"/>
            <a:ext cx="3076597" cy="569170"/>
          </a:xfrm>
          <a:custGeom>
            <a:avLst/>
            <a:gdLst/>
            <a:ahLst/>
            <a:cxnLst/>
            <a:rect l="l" t="t" r="r" b="b"/>
            <a:pathLst>
              <a:path w="3076597" h="569170">
                <a:moveTo>
                  <a:pt x="0" y="0"/>
                </a:moveTo>
                <a:lnTo>
                  <a:pt x="3076597" y="0"/>
                </a:lnTo>
                <a:lnTo>
                  <a:pt x="3076597" y="569170"/>
                </a:lnTo>
                <a:lnTo>
                  <a:pt x="0" y="56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559781" y="571402"/>
            <a:ext cx="2699561" cy="30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9"/>
              </a:lnSpc>
            </a:pPr>
            <a:r>
              <a:rPr lang="en-US" sz="2000" spc="74">
                <a:solidFill>
                  <a:srgbClr val="704600"/>
                </a:solidFill>
                <a:latin typeface="Raleway"/>
              </a:rPr>
              <a:t>Posti convenzionati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12174" y="456444"/>
            <a:ext cx="4214454" cy="2817377"/>
            <a:chOff x="0" y="0"/>
            <a:chExt cx="5619272" cy="3756502"/>
          </a:xfrm>
        </p:grpSpPr>
        <p:sp>
          <p:nvSpPr>
            <p:cNvPr id="26" name="TextBox 26"/>
            <p:cNvSpPr txBox="1"/>
            <p:nvPr/>
          </p:nvSpPr>
          <p:spPr>
            <a:xfrm>
              <a:off x="36539" y="-57150"/>
              <a:ext cx="5582734" cy="372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599">
                  <a:solidFill>
                    <a:srgbClr val="444440"/>
                  </a:solidFill>
                  <a:latin typeface="Bodoni FLF Italics"/>
                </a:rPr>
                <a:t>Cosa offriamo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78184"/>
              <a:ext cx="5551889" cy="3478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60"/>
                </a:lnSpc>
              </a:pPr>
              <a:endParaRPr/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trasporto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 da/per il Centro Diurno;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pasti 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vari ed equilibrati: colazione, pranzo e merenda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momenti di </a:t>
              </a: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riposo;</a:t>
              </a:r>
            </a:p>
            <a:p>
              <a:pPr marL="237491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6">
                  <a:solidFill>
                    <a:srgbClr val="000000"/>
                  </a:solidFill>
                  <a:latin typeface="Raleway"/>
                </a:rPr>
                <a:t>relazioni significative e attenzioni personalizzate;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attività motoria 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di gruppo e proposte individuali;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attività 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di</a:t>
              </a: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 animazione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 per il mantenimento dell’operosità quotidiana;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attività di stimolazione cognitiva e della memoria;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cura della </a:t>
              </a: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socialità </a:t>
              </a: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e uscite sul territorio;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sale luminose e ampi spazi all'aperto;</a:t>
              </a:r>
            </a:p>
            <a:p>
              <a:pPr marL="237490" lvl="1" indent="-118745" algn="just">
                <a:lnSpc>
                  <a:spcPts val="1760"/>
                </a:lnSpc>
                <a:buFont typeface="Arial"/>
                <a:buChar char="•"/>
              </a:pPr>
              <a:r>
                <a:rPr lang="en-US" sz="1100" spc="65">
                  <a:solidFill>
                    <a:srgbClr val="000000"/>
                  </a:solidFill>
                  <a:latin typeface="Raleway"/>
                </a:rPr>
                <a:t>servizi di </a:t>
              </a:r>
              <a:r>
                <a:rPr lang="en-US" sz="1100" spc="65">
                  <a:solidFill>
                    <a:srgbClr val="000000"/>
                  </a:solidFill>
                  <a:latin typeface="Raleway Bold"/>
                </a:rPr>
                <a:t>cura ed igiene.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650778" y="6839405"/>
            <a:ext cx="4150025" cy="407587"/>
            <a:chOff x="0" y="0"/>
            <a:chExt cx="5533366" cy="543450"/>
          </a:xfrm>
        </p:grpSpPr>
        <p:sp>
          <p:nvSpPr>
            <p:cNvPr id="29" name="TextBox 29"/>
            <p:cNvSpPr txBox="1"/>
            <p:nvPr/>
          </p:nvSpPr>
          <p:spPr>
            <a:xfrm>
              <a:off x="12046" y="-57150"/>
              <a:ext cx="5521321" cy="372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>
                  <a:solidFill>
                    <a:srgbClr val="444440"/>
                  </a:solidFill>
                  <a:latin typeface="Bodoni FLF Italics"/>
                </a:rPr>
                <a:t>Orari di apertura del Centro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78231"/>
              <a:ext cx="5490815" cy="26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</a:pPr>
              <a:r>
                <a:rPr lang="en-US" sz="1100" spc="103">
                  <a:solidFill>
                    <a:srgbClr val="444440"/>
                  </a:solidFill>
                  <a:latin typeface="Raleway"/>
                </a:rPr>
                <a:t>lunedì-venerdì (no festivi) - dalle 8:30 alle 17:30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>
            <a:off x="2470448" y="4777998"/>
            <a:ext cx="2183804" cy="1773767"/>
          </a:xfrm>
          <a:prstGeom prst="rect">
            <a:avLst/>
          </a:prstGeom>
          <a:solidFill>
            <a:srgbClr val="F8DB7D"/>
          </a:solidFill>
        </p:spPr>
      </p:sp>
      <p:grpSp>
        <p:nvGrpSpPr>
          <p:cNvPr id="32" name="Group 32"/>
          <p:cNvGrpSpPr/>
          <p:nvPr/>
        </p:nvGrpSpPr>
        <p:grpSpPr>
          <a:xfrm>
            <a:off x="2665221" y="4857748"/>
            <a:ext cx="1827931" cy="1561613"/>
            <a:chOff x="0" y="0"/>
            <a:chExt cx="2437241" cy="2082151"/>
          </a:xfrm>
        </p:grpSpPr>
        <p:sp>
          <p:nvSpPr>
            <p:cNvPr id="33" name="TextBox 33"/>
            <p:cNvSpPr txBox="1"/>
            <p:nvPr/>
          </p:nvSpPr>
          <p:spPr>
            <a:xfrm>
              <a:off x="5306" y="-57150"/>
              <a:ext cx="2431936" cy="471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599">
                  <a:solidFill>
                    <a:srgbClr val="444440"/>
                  </a:solidFill>
                  <a:latin typeface="Bodoni FLF Italics"/>
                </a:rPr>
                <a:t>A chi è rivolto</a:t>
              </a:r>
            </a:p>
            <a:p>
              <a:pPr>
                <a:lnSpc>
                  <a:spcPts val="419"/>
                </a:lnSpc>
              </a:pPr>
              <a:endParaRPr lang="en-US" sz="1599">
                <a:solidFill>
                  <a:srgbClr val="444440"/>
                </a:solidFill>
                <a:latin typeface="Bodoni FLF Itali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77214"/>
              <a:ext cx="2418499" cy="1704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60"/>
                </a:lnSpc>
              </a:pPr>
              <a:r>
                <a:rPr lang="en-US" sz="1100" spc="65">
                  <a:solidFill>
                    <a:srgbClr val="444440"/>
                  </a:solidFill>
                  <a:latin typeface="Raleway"/>
                </a:rPr>
                <a:t>Anziani parzialmente autosufficienti, con autonomie residue, che necessitano di </a:t>
              </a:r>
            </a:p>
            <a:p>
              <a:pPr algn="just">
                <a:lnSpc>
                  <a:spcPts val="1760"/>
                </a:lnSpc>
              </a:pPr>
              <a:r>
                <a:rPr lang="en-US" sz="1100" spc="65">
                  <a:solidFill>
                    <a:srgbClr val="444440"/>
                  </a:solidFill>
                  <a:latin typeface="Raleway"/>
                </a:rPr>
                <a:t>aiuto nelle attività di vita quotidiana.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74364" y="4663205"/>
            <a:ext cx="2233547" cy="2383653"/>
            <a:chOff x="0" y="0"/>
            <a:chExt cx="2978063" cy="3178204"/>
          </a:xfrm>
        </p:grpSpPr>
        <p:sp>
          <p:nvSpPr>
            <p:cNvPr id="36" name="TextBox 36"/>
            <p:cNvSpPr txBox="1"/>
            <p:nvPr/>
          </p:nvSpPr>
          <p:spPr>
            <a:xfrm>
              <a:off x="6483" y="-57150"/>
              <a:ext cx="2971580" cy="471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599">
                  <a:solidFill>
                    <a:srgbClr val="444440"/>
                  </a:solidFill>
                  <a:latin typeface="Bodoni FLF Italics"/>
                </a:rPr>
                <a:t>Il personale</a:t>
              </a:r>
            </a:p>
            <a:p>
              <a:pPr>
                <a:lnSpc>
                  <a:spcPts val="419"/>
                </a:lnSpc>
              </a:pPr>
              <a:endParaRPr lang="en-US" sz="1599">
                <a:solidFill>
                  <a:srgbClr val="444440"/>
                </a:solidFill>
                <a:latin typeface="Bodoni FLF Italic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77214"/>
              <a:ext cx="2955162" cy="2800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7489" lvl="1" indent="-118745" algn="just">
                <a:lnSpc>
                  <a:spcPts val="1759"/>
                </a:lnSpc>
                <a:buFont typeface="Arial"/>
                <a:buChar char="•"/>
              </a:pPr>
              <a:r>
                <a:rPr lang="en-US" sz="1099" spc="65">
                  <a:solidFill>
                    <a:srgbClr val="444440"/>
                  </a:solidFill>
                  <a:latin typeface="Raleway"/>
                </a:rPr>
                <a:t>Coordinatore</a:t>
              </a:r>
            </a:p>
            <a:p>
              <a:pPr marL="237489" lvl="1" indent="-118745" algn="just">
                <a:lnSpc>
                  <a:spcPts val="1759"/>
                </a:lnSpc>
                <a:buFont typeface="Arial"/>
                <a:buChar char="•"/>
              </a:pPr>
              <a:r>
                <a:rPr lang="en-US" sz="1099" spc="65">
                  <a:solidFill>
                    <a:srgbClr val="444440"/>
                  </a:solidFill>
                  <a:latin typeface="Raleway"/>
                </a:rPr>
                <a:t>Educatore Professionale</a:t>
              </a:r>
            </a:p>
            <a:p>
              <a:pPr marL="237490" lvl="1" indent="-118745">
                <a:lnSpc>
                  <a:spcPts val="1760"/>
                </a:lnSpc>
                <a:buFont typeface="Arial"/>
                <a:buChar char="•"/>
              </a:pPr>
              <a:r>
                <a:rPr lang="en-US" sz="1100" spc="66">
                  <a:solidFill>
                    <a:srgbClr val="444440"/>
                  </a:solidFill>
                  <a:latin typeface="Raleway"/>
                </a:rPr>
                <a:t>Operatori Socio Sanitari</a:t>
              </a:r>
            </a:p>
            <a:p>
              <a:pPr marL="237490" lvl="1" indent="-118745">
                <a:lnSpc>
                  <a:spcPts val="1760"/>
                </a:lnSpc>
                <a:buFont typeface="Arial"/>
                <a:buChar char="•"/>
              </a:pPr>
              <a:r>
                <a:rPr lang="en-US" sz="1100" spc="66">
                  <a:solidFill>
                    <a:srgbClr val="444440"/>
                  </a:solidFill>
                  <a:latin typeface="Raleway"/>
                </a:rPr>
                <a:t>Fisioterapista</a:t>
              </a:r>
            </a:p>
            <a:p>
              <a:pPr marL="237489" lvl="1" indent="-118745">
                <a:lnSpc>
                  <a:spcPts val="1759"/>
                </a:lnSpc>
                <a:buFont typeface="Arial"/>
                <a:buChar char="•"/>
              </a:pPr>
              <a:r>
                <a:rPr lang="en-US" sz="1099" spc="65">
                  <a:solidFill>
                    <a:srgbClr val="444440"/>
                  </a:solidFill>
                  <a:latin typeface="Raleway"/>
                </a:rPr>
                <a:t>Consulente Psicologo</a:t>
              </a:r>
            </a:p>
            <a:p>
              <a:pPr algn="just">
                <a:lnSpc>
                  <a:spcPts val="960"/>
                </a:lnSpc>
              </a:pPr>
              <a:endParaRPr lang="en-US" sz="1099" spc="65">
                <a:solidFill>
                  <a:srgbClr val="444440"/>
                </a:solidFill>
                <a:latin typeface="Raleway"/>
              </a:endParaRPr>
            </a:p>
            <a:p>
              <a:pPr algn="just">
                <a:lnSpc>
                  <a:spcPts val="1759"/>
                </a:lnSpc>
              </a:pPr>
              <a:r>
                <a:rPr lang="en-US" sz="1099" spc="65">
                  <a:solidFill>
                    <a:srgbClr val="444440"/>
                  </a:solidFill>
                  <a:latin typeface="Raleway"/>
                </a:rPr>
                <a:t>Figure a supporto</a:t>
              </a:r>
            </a:p>
            <a:p>
              <a:pPr marL="237489" lvl="1" indent="-118745">
                <a:lnSpc>
                  <a:spcPts val="1759"/>
                </a:lnSpc>
                <a:buFont typeface="Arial"/>
                <a:buChar char="•"/>
              </a:pPr>
              <a:r>
                <a:rPr lang="en-US" sz="1099" spc="65">
                  <a:solidFill>
                    <a:srgbClr val="444440"/>
                  </a:solidFill>
                  <a:latin typeface="Raleway"/>
                </a:rPr>
                <a:t>Volontari, giovani in Servizio Civile</a:t>
              </a:r>
            </a:p>
            <a:p>
              <a:pPr algn="just">
                <a:lnSpc>
                  <a:spcPts val="1759"/>
                </a:lnSpc>
              </a:pPr>
              <a:endParaRPr lang="en-US" sz="1099" spc="65">
                <a:solidFill>
                  <a:srgbClr val="444440"/>
                </a:solidFill>
                <a:latin typeface="Raleway"/>
              </a:endParaRPr>
            </a:p>
          </p:txBody>
        </p:sp>
      </p:grpSp>
      <p:sp>
        <p:nvSpPr>
          <p:cNvPr id="38" name="AutoShape 38"/>
          <p:cNvSpPr/>
          <p:nvPr/>
        </p:nvSpPr>
        <p:spPr>
          <a:xfrm rot="-5400000">
            <a:off x="6968290" y="7379778"/>
            <a:ext cx="312820" cy="0"/>
          </a:xfrm>
          <a:prstGeom prst="line">
            <a:avLst/>
          </a:prstGeom>
          <a:ln w="47625" cap="rnd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5400000">
            <a:off x="3398965" y="7379778"/>
            <a:ext cx="312820" cy="0"/>
          </a:xfrm>
          <a:prstGeom prst="line">
            <a:avLst/>
          </a:prstGeom>
          <a:ln w="47625" cap="rnd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194" y="390796"/>
            <a:ext cx="2459074" cy="2405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Office PowerPoint</Application>
  <PresentationFormat>Personalizzato</PresentationFormat>
  <Paragraphs>67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1" baseType="lpstr">
      <vt:lpstr>Marta Italics</vt:lpstr>
      <vt:lpstr>Bodoni FLF Italics</vt:lpstr>
      <vt:lpstr>Raleway</vt:lpstr>
      <vt:lpstr>Arial</vt:lpstr>
      <vt:lpstr>Marta Bold Italics</vt:lpstr>
      <vt:lpstr>Raleway Bold</vt:lpstr>
      <vt:lpstr>Calibri</vt:lpstr>
      <vt:lpstr>Glacial Indifference Bold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A.P.S.P. Margherita Grazioli Centro Diurno Povo</dc:title>
  <cp:lastModifiedBy>Ilaria Consolati</cp:lastModifiedBy>
  <cp:revision>3</cp:revision>
  <dcterms:created xsi:type="dcterms:W3CDTF">2006-08-16T00:00:00Z</dcterms:created>
  <dcterms:modified xsi:type="dcterms:W3CDTF">2025-01-28T10:37:37Z</dcterms:modified>
  <dc:identifier>DAEdCmttGn0</dc:identifier>
</cp:coreProperties>
</file>